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88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683568" y="559128"/>
            <a:ext cx="7880266" cy="4234099"/>
            <a:chOff x="539552" y="3250628"/>
            <a:chExt cx="3816424" cy="205058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539552" y="3250628"/>
              <a:ext cx="3816424" cy="2050580"/>
              <a:chOff x="539552" y="3250628"/>
              <a:chExt cx="3816424" cy="2050580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539552" y="3284984"/>
                <a:ext cx="3816424" cy="2016224"/>
                <a:chOff x="539552" y="3284984"/>
                <a:chExt cx="3816424" cy="2016224"/>
              </a:xfrm>
            </p:grpSpPr>
            <p:cxnSp>
              <p:nvCxnSpPr>
                <p:cNvPr id="73" name="Прямая со стрелкой 72"/>
                <p:cNvCxnSpPr/>
                <p:nvPr/>
              </p:nvCxnSpPr>
              <p:spPr>
                <a:xfrm>
                  <a:off x="539552" y="4365104"/>
                  <a:ext cx="3816424" cy="0"/>
                </a:xfrm>
                <a:prstGeom prst="straightConnector1">
                  <a:avLst/>
                </a:prstGeom>
                <a:ln w="190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Прямая со стрелкой 73"/>
                <p:cNvCxnSpPr/>
                <p:nvPr/>
              </p:nvCxnSpPr>
              <p:spPr>
                <a:xfrm flipV="1">
                  <a:off x="2411760" y="3284984"/>
                  <a:ext cx="0" cy="2016224"/>
                </a:xfrm>
                <a:prstGeom prst="straightConnector1">
                  <a:avLst/>
                </a:prstGeom>
                <a:ln w="190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Прямая соединительная линия 74"/>
                <p:cNvCxnSpPr/>
                <p:nvPr/>
              </p:nvCxnSpPr>
              <p:spPr>
                <a:xfrm>
                  <a:off x="2195736" y="4293096"/>
                  <a:ext cx="0" cy="14401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Прямая соединительная линия 75"/>
                <p:cNvCxnSpPr/>
                <p:nvPr/>
              </p:nvCxnSpPr>
              <p:spPr>
                <a:xfrm>
                  <a:off x="1979712" y="4293096"/>
                  <a:ext cx="0" cy="14401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Прямая соединительная линия 76"/>
                <p:cNvCxnSpPr/>
                <p:nvPr/>
              </p:nvCxnSpPr>
              <p:spPr>
                <a:xfrm>
                  <a:off x="1763688" y="4293096"/>
                  <a:ext cx="0" cy="14401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Прямая соединительная линия 77"/>
                <p:cNvCxnSpPr/>
                <p:nvPr/>
              </p:nvCxnSpPr>
              <p:spPr>
                <a:xfrm>
                  <a:off x="1547664" y="4293096"/>
                  <a:ext cx="0" cy="14401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Прямая соединительная линия 78"/>
                <p:cNvCxnSpPr/>
                <p:nvPr/>
              </p:nvCxnSpPr>
              <p:spPr>
                <a:xfrm>
                  <a:off x="1331640" y="4293096"/>
                  <a:ext cx="0" cy="14401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Прямая соединительная линия 79"/>
                <p:cNvCxnSpPr/>
                <p:nvPr/>
              </p:nvCxnSpPr>
              <p:spPr>
                <a:xfrm>
                  <a:off x="1115616" y="4293096"/>
                  <a:ext cx="0" cy="14401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Прямая соединительная линия 80"/>
                <p:cNvCxnSpPr/>
                <p:nvPr/>
              </p:nvCxnSpPr>
              <p:spPr>
                <a:xfrm>
                  <a:off x="899592" y="4299560"/>
                  <a:ext cx="0" cy="14401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Прямая соединительная линия 81"/>
                <p:cNvCxnSpPr/>
                <p:nvPr/>
              </p:nvCxnSpPr>
              <p:spPr>
                <a:xfrm>
                  <a:off x="2627784" y="4293096"/>
                  <a:ext cx="0" cy="14401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Прямая соединительная линия 82"/>
                <p:cNvCxnSpPr/>
                <p:nvPr/>
              </p:nvCxnSpPr>
              <p:spPr>
                <a:xfrm>
                  <a:off x="2843808" y="4293096"/>
                  <a:ext cx="0" cy="14401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Прямая соединительная линия 83"/>
                <p:cNvCxnSpPr/>
                <p:nvPr/>
              </p:nvCxnSpPr>
              <p:spPr>
                <a:xfrm>
                  <a:off x="3059832" y="4300944"/>
                  <a:ext cx="0" cy="14401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Прямая соединительная линия 84"/>
                <p:cNvCxnSpPr/>
                <p:nvPr/>
              </p:nvCxnSpPr>
              <p:spPr>
                <a:xfrm>
                  <a:off x="3275856" y="4293096"/>
                  <a:ext cx="0" cy="14401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Прямая соединительная линия 85"/>
                <p:cNvCxnSpPr/>
                <p:nvPr/>
              </p:nvCxnSpPr>
              <p:spPr>
                <a:xfrm>
                  <a:off x="3491880" y="4300944"/>
                  <a:ext cx="0" cy="14401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Прямая соединительная линия 86"/>
                <p:cNvCxnSpPr/>
                <p:nvPr/>
              </p:nvCxnSpPr>
              <p:spPr>
                <a:xfrm>
                  <a:off x="3707904" y="4293096"/>
                  <a:ext cx="0" cy="14401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Прямая соединительная линия 87"/>
                <p:cNvCxnSpPr/>
                <p:nvPr/>
              </p:nvCxnSpPr>
              <p:spPr>
                <a:xfrm>
                  <a:off x="3923928" y="4300944"/>
                  <a:ext cx="0" cy="14401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Прямая соединительная линия 88"/>
                <p:cNvCxnSpPr/>
                <p:nvPr/>
              </p:nvCxnSpPr>
              <p:spPr>
                <a:xfrm flipH="1">
                  <a:off x="2335260" y="4149080"/>
                  <a:ext cx="153000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Прямая соединительная линия 89"/>
                <p:cNvCxnSpPr/>
                <p:nvPr/>
              </p:nvCxnSpPr>
              <p:spPr>
                <a:xfrm flipH="1">
                  <a:off x="2335260" y="3933056"/>
                  <a:ext cx="153000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Прямая соединительная линия 90"/>
                <p:cNvCxnSpPr/>
                <p:nvPr/>
              </p:nvCxnSpPr>
              <p:spPr>
                <a:xfrm flipH="1">
                  <a:off x="2335260" y="3717032"/>
                  <a:ext cx="153000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Прямая соединительная линия 91"/>
                <p:cNvCxnSpPr/>
                <p:nvPr/>
              </p:nvCxnSpPr>
              <p:spPr>
                <a:xfrm flipH="1">
                  <a:off x="2335260" y="3501008"/>
                  <a:ext cx="153000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Прямая соединительная линия 92"/>
                <p:cNvCxnSpPr/>
                <p:nvPr/>
              </p:nvCxnSpPr>
              <p:spPr>
                <a:xfrm flipH="1">
                  <a:off x="2330768" y="4581128"/>
                  <a:ext cx="153000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Прямая соединительная линия 93"/>
                <p:cNvCxnSpPr/>
                <p:nvPr/>
              </p:nvCxnSpPr>
              <p:spPr>
                <a:xfrm flipH="1">
                  <a:off x="2330768" y="4797152"/>
                  <a:ext cx="153000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Прямая соединительная линия 94"/>
                <p:cNvCxnSpPr/>
                <p:nvPr/>
              </p:nvCxnSpPr>
              <p:spPr>
                <a:xfrm flipH="1">
                  <a:off x="2330768" y="5013176"/>
                  <a:ext cx="153000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Прямая соединительная линия 95"/>
                <p:cNvCxnSpPr/>
                <p:nvPr/>
              </p:nvCxnSpPr>
              <p:spPr>
                <a:xfrm flipH="1">
                  <a:off x="2330768" y="5229200"/>
                  <a:ext cx="153000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Группа 7"/>
              <p:cNvGrpSpPr/>
              <p:nvPr/>
            </p:nvGrpSpPr>
            <p:grpSpPr>
              <a:xfrm>
                <a:off x="899592" y="3250628"/>
                <a:ext cx="3024336" cy="1978572"/>
                <a:chOff x="899592" y="3250628"/>
                <a:chExt cx="3024336" cy="1978572"/>
              </a:xfrm>
            </p:grpSpPr>
            <p:grpSp>
              <p:nvGrpSpPr>
                <p:cNvPr id="10" name="Группа 9"/>
                <p:cNvGrpSpPr/>
                <p:nvPr/>
              </p:nvGrpSpPr>
              <p:grpSpPr>
                <a:xfrm>
                  <a:off x="899592" y="3250628"/>
                  <a:ext cx="3024336" cy="1978572"/>
                  <a:chOff x="899592" y="3250628"/>
                  <a:chExt cx="3024336" cy="1978572"/>
                </a:xfrm>
              </p:grpSpPr>
              <p:sp>
                <p:nvSpPr>
                  <p:cNvPr id="12" name="Прямоугольник 11"/>
                  <p:cNvSpPr/>
                  <p:nvPr/>
                </p:nvSpPr>
                <p:spPr>
                  <a:xfrm>
                    <a:off x="1331640" y="4797152"/>
                    <a:ext cx="432048" cy="432048"/>
                  </a:xfrm>
                  <a:prstGeom prst="rect">
                    <a:avLst/>
                  </a:prstGeom>
                  <a:noFill/>
                  <a:ln w="6350">
                    <a:solidFill>
                      <a:schemeClr val="accent5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grpSp>
                <p:nvGrpSpPr>
                  <p:cNvPr id="13" name="Группа 12"/>
                  <p:cNvGrpSpPr/>
                  <p:nvPr/>
                </p:nvGrpSpPr>
                <p:grpSpPr>
                  <a:xfrm>
                    <a:off x="899592" y="3250628"/>
                    <a:ext cx="3024336" cy="1978572"/>
                    <a:chOff x="899592" y="3250628"/>
                    <a:chExt cx="3024336" cy="1978572"/>
                  </a:xfrm>
                </p:grpSpPr>
                <p:sp>
                  <p:nvSpPr>
                    <p:cNvPr id="14" name="Прямоугольник 13"/>
                    <p:cNvSpPr/>
                    <p:nvPr/>
                  </p:nvSpPr>
                  <p:spPr>
                    <a:xfrm>
                      <a:off x="2195736" y="4581128"/>
                      <a:ext cx="432048" cy="432048"/>
                    </a:xfrm>
                    <a:prstGeom prst="rect">
                      <a:avLst/>
                    </a:prstGeom>
                    <a:noFill/>
                    <a:ln w="6350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grpSp>
                  <p:nvGrpSpPr>
                    <p:cNvPr id="15" name="Группа 14"/>
                    <p:cNvGrpSpPr/>
                    <p:nvPr/>
                  </p:nvGrpSpPr>
                  <p:grpSpPr>
                    <a:xfrm>
                      <a:off x="899592" y="3250628"/>
                      <a:ext cx="3024336" cy="1978572"/>
                      <a:chOff x="899592" y="3250628"/>
                      <a:chExt cx="3024336" cy="1978572"/>
                    </a:xfrm>
                  </p:grpSpPr>
                  <p:grpSp>
                    <p:nvGrpSpPr>
                      <p:cNvPr id="16" name="Группа 15"/>
                      <p:cNvGrpSpPr/>
                      <p:nvPr/>
                    </p:nvGrpSpPr>
                    <p:grpSpPr>
                      <a:xfrm>
                        <a:off x="899592" y="3250628"/>
                        <a:ext cx="3024336" cy="1978572"/>
                        <a:chOff x="899592" y="3250628"/>
                        <a:chExt cx="3024336" cy="1978572"/>
                      </a:xfrm>
                    </p:grpSpPr>
                    <p:grpSp>
                      <p:nvGrpSpPr>
                        <p:cNvPr id="18" name="Группа 17"/>
                        <p:cNvGrpSpPr/>
                        <p:nvPr/>
                      </p:nvGrpSpPr>
                      <p:grpSpPr>
                        <a:xfrm>
                          <a:off x="899592" y="3250628"/>
                          <a:ext cx="3024336" cy="1978572"/>
                          <a:chOff x="899592" y="3250628"/>
                          <a:chExt cx="3024336" cy="1978572"/>
                        </a:xfrm>
                      </p:grpSpPr>
                      <p:sp>
                        <p:nvSpPr>
                          <p:cNvPr id="22" name="Прямоугольник 21"/>
                          <p:cNvSpPr/>
                          <p:nvPr/>
                        </p:nvSpPr>
                        <p:spPr>
                          <a:xfrm>
                            <a:off x="3059832" y="4365104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23" name="Прямоугольник 22"/>
                          <p:cNvSpPr/>
                          <p:nvPr/>
                        </p:nvSpPr>
                        <p:spPr>
                          <a:xfrm>
                            <a:off x="2195736" y="4149080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24" name="Прямоугольник 23"/>
                          <p:cNvSpPr/>
                          <p:nvPr/>
                        </p:nvSpPr>
                        <p:spPr>
                          <a:xfrm>
                            <a:off x="2627784" y="4581128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25" name="Прямоугольник 24"/>
                          <p:cNvSpPr/>
                          <p:nvPr/>
                        </p:nvSpPr>
                        <p:spPr>
                          <a:xfrm>
                            <a:off x="2843808" y="4365104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26" name="Прямоугольник 25"/>
                          <p:cNvSpPr/>
                          <p:nvPr/>
                        </p:nvSpPr>
                        <p:spPr>
                          <a:xfrm>
                            <a:off x="3059832" y="4581128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27" name="Прямоугольник 26"/>
                          <p:cNvSpPr/>
                          <p:nvPr/>
                        </p:nvSpPr>
                        <p:spPr>
                          <a:xfrm>
                            <a:off x="2411760" y="4797152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28" name="Прямоугольник 27"/>
                          <p:cNvSpPr/>
                          <p:nvPr/>
                        </p:nvSpPr>
                        <p:spPr>
                          <a:xfrm>
                            <a:off x="2195736" y="4797152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29" name="Прямоугольник 28"/>
                          <p:cNvSpPr/>
                          <p:nvPr/>
                        </p:nvSpPr>
                        <p:spPr>
                          <a:xfrm>
                            <a:off x="2843808" y="4797152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30" name="Прямоугольник 29"/>
                          <p:cNvSpPr/>
                          <p:nvPr/>
                        </p:nvSpPr>
                        <p:spPr>
                          <a:xfrm>
                            <a:off x="3059832" y="4797152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31" name="Прямоугольник 30"/>
                          <p:cNvSpPr/>
                          <p:nvPr/>
                        </p:nvSpPr>
                        <p:spPr>
                          <a:xfrm>
                            <a:off x="1763688" y="4365104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32" name="Прямоугольник 31"/>
                          <p:cNvSpPr/>
                          <p:nvPr/>
                        </p:nvSpPr>
                        <p:spPr>
                          <a:xfrm>
                            <a:off x="1763688" y="4581128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33" name="Прямоугольник 32"/>
                          <p:cNvSpPr/>
                          <p:nvPr/>
                        </p:nvSpPr>
                        <p:spPr>
                          <a:xfrm>
                            <a:off x="1763688" y="4797152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34" name="Прямоугольник 33"/>
                          <p:cNvSpPr/>
                          <p:nvPr/>
                        </p:nvSpPr>
                        <p:spPr>
                          <a:xfrm>
                            <a:off x="1547664" y="4365104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35" name="Прямоугольник 34"/>
                          <p:cNvSpPr/>
                          <p:nvPr/>
                        </p:nvSpPr>
                        <p:spPr>
                          <a:xfrm>
                            <a:off x="1331640" y="4581128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36" name="Прямоугольник 35"/>
                          <p:cNvSpPr/>
                          <p:nvPr/>
                        </p:nvSpPr>
                        <p:spPr>
                          <a:xfrm>
                            <a:off x="1547664" y="4797152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37" name="Прямоугольник 36"/>
                          <p:cNvSpPr/>
                          <p:nvPr/>
                        </p:nvSpPr>
                        <p:spPr>
                          <a:xfrm>
                            <a:off x="899592" y="4365104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38" name="Прямоугольник 37"/>
                          <p:cNvSpPr/>
                          <p:nvPr/>
                        </p:nvSpPr>
                        <p:spPr>
                          <a:xfrm>
                            <a:off x="899592" y="4581128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39" name="Прямоугольник 38"/>
                          <p:cNvSpPr/>
                          <p:nvPr/>
                        </p:nvSpPr>
                        <p:spPr>
                          <a:xfrm>
                            <a:off x="899592" y="4797152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40" name="Прямоугольник 39"/>
                          <p:cNvSpPr/>
                          <p:nvPr/>
                        </p:nvSpPr>
                        <p:spPr>
                          <a:xfrm>
                            <a:off x="1115616" y="4365104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41" name="Прямоугольник 40"/>
                          <p:cNvSpPr/>
                          <p:nvPr/>
                        </p:nvSpPr>
                        <p:spPr>
                          <a:xfrm>
                            <a:off x="1115616" y="4797152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42" name="Прямоугольник 41"/>
                          <p:cNvSpPr/>
                          <p:nvPr/>
                        </p:nvSpPr>
                        <p:spPr>
                          <a:xfrm>
                            <a:off x="1979712" y="3933056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43" name="Прямоугольник 42"/>
                          <p:cNvSpPr/>
                          <p:nvPr/>
                        </p:nvSpPr>
                        <p:spPr>
                          <a:xfrm>
                            <a:off x="1763688" y="3933056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44" name="Прямоугольник 43"/>
                          <p:cNvSpPr/>
                          <p:nvPr/>
                        </p:nvSpPr>
                        <p:spPr>
                          <a:xfrm>
                            <a:off x="1763688" y="3717032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45" name="Прямоугольник 44"/>
                          <p:cNvSpPr/>
                          <p:nvPr/>
                        </p:nvSpPr>
                        <p:spPr>
                          <a:xfrm>
                            <a:off x="1115616" y="3933056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46" name="Прямоугольник 45"/>
                          <p:cNvSpPr/>
                          <p:nvPr/>
                        </p:nvSpPr>
                        <p:spPr>
                          <a:xfrm>
                            <a:off x="1331640" y="3717032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47" name="Прямоугольник 46"/>
                          <p:cNvSpPr/>
                          <p:nvPr/>
                        </p:nvSpPr>
                        <p:spPr>
                          <a:xfrm>
                            <a:off x="899592" y="3717032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48" name="Прямоугольник 47"/>
                          <p:cNvSpPr/>
                          <p:nvPr/>
                        </p:nvSpPr>
                        <p:spPr>
                          <a:xfrm>
                            <a:off x="899592" y="3933056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49" name="Прямоугольник 48"/>
                          <p:cNvSpPr/>
                          <p:nvPr/>
                        </p:nvSpPr>
                        <p:spPr>
                          <a:xfrm>
                            <a:off x="1978569" y="3501008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50" name="Прямоугольник 49"/>
                          <p:cNvSpPr/>
                          <p:nvPr/>
                        </p:nvSpPr>
                        <p:spPr>
                          <a:xfrm>
                            <a:off x="1547665" y="3501008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51" name="Прямоугольник 50"/>
                          <p:cNvSpPr/>
                          <p:nvPr/>
                        </p:nvSpPr>
                        <p:spPr>
                          <a:xfrm>
                            <a:off x="2195736" y="3501008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52" name="Прямоугольник 51"/>
                          <p:cNvSpPr/>
                          <p:nvPr/>
                        </p:nvSpPr>
                        <p:spPr>
                          <a:xfrm>
                            <a:off x="2195736" y="3717032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53" name="Прямоугольник 52"/>
                          <p:cNvSpPr/>
                          <p:nvPr/>
                        </p:nvSpPr>
                        <p:spPr>
                          <a:xfrm>
                            <a:off x="899592" y="3501008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54" name="Прямоугольник 53"/>
                          <p:cNvSpPr/>
                          <p:nvPr/>
                        </p:nvSpPr>
                        <p:spPr>
                          <a:xfrm>
                            <a:off x="1115617" y="3501008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55" name="Прямоугольник 54"/>
                          <p:cNvSpPr/>
                          <p:nvPr/>
                        </p:nvSpPr>
                        <p:spPr>
                          <a:xfrm>
                            <a:off x="2627784" y="3933056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56" name="Прямоугольник 55"/>
                          <p:cNvSpPr/>
                          <p:nvPr/>
                        </p:nvSpPr>
                        <p:spPr>
                          <a:xfrm>
                            <a:off x="2627784" y="3717032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57" name="Прямоугольник 56"/>
                          <p:cNvSpPr/>
                          <p:nvPr/>
                        </p:nvSpPr>
                        <p:spPr>
                          <a:xfrm>
                            <a:off x="2843808" y="3933056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58" name="Прямоугольник 57"/>
                          <p:cNvSpPr/>
                          <p:nvPr/>
                        </p:nvSpPr>
                        <p:spPr>
                          <a:xfrm>
                            <a:off x="2843808" y="3717032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 dirty="0"/>
                          </a:p>
                        </p:txBody>
                      </p:sp>
                      <p:sp>
                        <p:nvSpPr>
                          <p:cNvPr id="59" name="Прямоугольник 58"/>
                          <p:cNvSpPr/>
                          <p:nvPr/>
                        </p:nvSpPr>
                        <p:spPr>
                          <a:xfrm>
                            <a:off x="3275856" y="3933056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60" name="Прямоугольник 59"/>
                          <p:cNvSpPr/>
                          <p:nvPr/>
                        </p:nvSpPr>
                        <p:spPr>
                          <a:xfrm>
                            <a:off x="2625328" y="3501008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61" name="Прямоугольник 60"/>
                          <p:cNvSpPr/>
                          <p:nvPr/>
                        </p:nvSpPr>
                        <p:spPr>
                          <a:xfrm>
                            <a:off x="2843808" y="3501008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62" name="Прямоугольник 61"/>
                          <p:cNvSpPr/>
                          <p:nvPr/>
                        </p:nvSpPr>
                        <p:spPr>
                          <a:xfrm>
                            <a:off x="3275856" y="3501008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63" name="Прямоугольник 62"/>
                          <p:cNvSpPr/>
                          <p:nvPr/>
                        </p:nvSpPr>
                        <p:spPr>
                          <a:xfrm>
                            <a:off x="3491880" y="3933056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64" name="Прямоугольник 63"/>
                          <p:cNvSpPr/>
                          <p:nvPr/>
                        </p:nvSpPr>
                        <p:spPr>
                          <a:xfrm>
                            <a:off x="3275856" y="3717032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65" name="Прямоугольник 64"/>
                          <p:cNvSpPr/>
                          <p:nvPr/>
                        </p:nvSpPr>
                        <p:spPr>
                          <a:xfrm>
                            <a:off x="3491880" y="3717032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66" name="Прямоугольник 65"/>
                          <p:cNvSpPr/>
                          <p:nvPr/>
                        </p:nvSpPr>
                        <p:spPr>
                          <a:xfrm>
                            <a:off x="3491880" y="3501008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67" name="Прямоугольник 66"/>
                          <p:cNvSpPr/>
                          <p:nvPr/>
                        </p:nvSpPr>
                        <p:spPr>
                          <a:xfrm>
                            <a:off x="3491880" y="4365104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68" name="Прямоугольник 67"/>
                          <p:cNvSpPr/>
                          <p:nvPr/>
                        </p:nvSpPr>
                        <p:spPr>
                          <a:xfrm>
                            <a:off x="3491880" y="4581128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69" name="Прямоугольник 68"/>
                          <p:cNvSpPr/>
                          <p:nvPr/>
                        </p:nvSpPr>
                        <p:spPr>
                          <a:xfrm>
                            <a:off x="3491880" y="4797152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70" name="Прямоугольник 69"/>
                          <p:cNvSpPr/>
                          <p:nvPr/>
                        </p:nvSpPr>
                        <p:spPr>
                          <a:xfrm>
                            <a:off x="3275856" y="4363491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71" name="Прямоугольник 70"/>
                          <p:cNvSpPr/>
                          <p:nvPr/>
                        </p:nvSpPr>
                        <p:spPr>
                          <a:xfrm>
                            <a:off x="3275856" y="4797152"/>
                            <a:ext cx="432048" cy="432048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solidFill>
                              <a:schemeClr val="accent5">
                                <a:lumMod val="40000"/>
                                <a:lumOff val="6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72" name="TextBox 71"/>
                          <p:cNvSpPr txBox="1"/>
                          <p:nvPr/>
                        </p:nvSpPr>
                        <p:spPr>
                          <a:xfrm>
                            <a:off x="2252584" y="3250628"/>
                            <a:ext cx="142225" cy="178868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rtlCol="0">
                            <a:spAutoFit/>
                          </a:bodyPr>
                          <a:lstStyle/>
                          <a:p>
                            <a:r>
                              <a:rPr lang="en-US" i="1" dirty="0">
                                <a:latin typeface="Times New Roman" pitchFamily="18" charset="0"/>
                                <a:cs typeface="Times New Roman" pitchFamily="18" charset="0"/>
                              </a:rPr>
                              <a:t>y</a:t>
                            </a:r>
                            <a:endParaRPr lang="ru-RU" i="1" dirty="0">
                              <a:latin typeface="Times New Roman" pitchFamily="18" charset="0"/>
                              <a:cs typeface="Times New Roman" pitchFamily="18" charset="0"/>
                            </a:endParaRPr>
                          </a:p>
                        </p:txBody>
                      </p:sp>
                    </p:grpSp>
                    <p:sp>
                      <p:nvSpPr>
                        <p:cNvPr id="19" name="Прямоугольник 18"/>
                        <p:cNvSpPr/>
                        <p:nvPr/>
                      </p:nvSpPr>
                      <p:spPr>
                        <a:xfrm>
                          <a:off x="2411760" y="4365104"/>
                          <a:ext cx="432048" cy="432048"/>
                        </a:xfrm>
                        <a:prstGeom prst="rect">
                          <a:avLst/>
                        </a:prstGeom>
                        <a:noFill/>
                        <a:ln w="635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ru-RU"/>
                        </a:p>
                      </p:txBody>
                    </p:sp>
                    <p:sp>
                      <p:nvSpPr>
                        <p:cNvPr id="20" name="Прямоугольник 19"/>
                        <p:cNvSpPr/>
                        <p:nvPr/>
                      </p:nvSpPr>
                      <p:spPr>
                        <a:xfrm>
                          <a:off x="1331640" y="4365104"/>
                          <a:ext cx="432048" cy="432048"/>
                        </a:xfrm>
                        <a:prstGeom prst="rect">
                          <a:avLst/>
                        </a:prstGeom>
                        <a:noFill/>
                        <a:ln w="635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ru-RU"/>
                        </a:p>
                      </p:txBody>
                    </p:sp>
                    <p:sp>
                      <p:nvSpPr>
                        <p:cNvPr id="21" name="Прямоугольник 20"/>
                        <p:cNvSpPr/>
                        <p:nvPr/>
                      </p:nvSpPr>
                      <p:spPr>
                        <a:xfrm>
                          <a:off x="1331640" y="3933056"/>
                          <a:ext cx="432048" cy="432048"/>
                        </a:xfrm>
                        <a:prstGeom prst="rect">
                          <a:avLst/>
                        </a:prstGeom>
                        <a:noFill/>
                        <a:ln w="635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ru-RU"/>
                        </a:p>
                      </p:txBody>
                    </p:sp>
                  </p:grpSp>
                  <p:sp>
                    <p:nvSpPr>
                      <p:cNvPr id="17" name="Прямоугольник 16"/>
                      <p:cNvSpPr/>
                      <p:nvPr/>
                    </p:nvSpPr>
                    <p:spPr>
                      <a:xfrm>
                        <a:off x="1331640" y="3501008"/>
                        <a:ext cx="432048" cy="432048"/>
                      </a:xfrm>
                      <a:prstGeom prst="rect">
                        <a:avLst/>
                      </a:prstGeom>
                      <a:noFill/>
                      <a:ln w="6350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</p:grpSp>
              </p:grpSp>
            </p:grpSp>
            <p:sp>
              <p:nvSpPr>
                <p:cNvPr id="11" name="Прямоугольник 10"/>
                <p:cNvSpPr/>
                <p:nvPr/>
              </p:nvSpPr>
              <p:spPr>
                <a:xfrm>
                  <a:off x="3491880" y="4797152"/>
                  <a:ext cx="432048" cy="432048"/>
                </a:xfrm>
                <a:prstGeom prst="rect">
                  <a:avLst/>
                </a:prstGeom>
                <a:noFill/>
                <a:ln w="6350">
                  <a:solidFill>
                    <a:schemeClr val="accent5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>
                <a:off x="4129874" y="4363491"/>
                <a:ext cx="139119" cy="1788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i="1" dirty="0" smtClean="0">
                    <a:latin typeface="Times New Roman" pitchFamily="18" charset="0"/>
                    <a:cs typeface="Times New Roman" pitchFamily="18" charset="0"/>
                  </a:rPr>
                  <a:t>х</a:t>
                </a:r>
                <a:endParaRPr lang="ru-RU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2304159" y="4336711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ru-RU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2597776" y="4330162"/>
              <a:ext cx="132909" cy="1490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ru-RU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2307234" y="4026857"/>
              <a:ext cx="132909" cy="1490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ru-RU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98" name="Прямая со стрелкой 97"/>
          <p:cNvCxnSpPr/>
          <p:nvPr/>
        </p:nvCxnSpPr>
        <p:spPr>
          <a:xfrm>
            <a:off x="4549445" y="2853691"/>
            <a:ext cx="445967" cy="0"/>
          </a:xfrm>
          <a:prstGeom prst="straightConnector1">
            <a:avLst/>
          </a:prstGeom>
          <a:ln w="254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/>
          <p:nvPr/>
        </p:nvCxnSpPr>
        <p:spPr>
          <a:xfrm flipV="1">
            <a:off x="4550806" y="2422085"/>
            <a:ext cx="1" cy="442723"/>
          </a:xfrm>
          <a:prstGeom prst="straightConnector1">
            <a:avLst/>
          </a:prstGeom>
          <a:ln w="254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TextBox 99"/>
              <p:cNvSpPr txBox="1"/>
              <p:nvPr/>
            </p:nvSpPr>
            <p:spPr>
              <a:xfrm>
                <a:off x="4231244" y="2489556"/>
                <a:ext cx="30175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dirty="0" smtClean="0">
                              <a:solidFill>
                                <a:srgbClr val="92D050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sz="1400" b="0" i="1" dirty="0" smtClean="0">
                              <a:solidFill>
                                <a:srgbClr val="92D050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ru-RU" sz="1400" dirty="0">
                  <a:solidFill>
                    <a:srgbClr val="92D05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244" y="2489556"/>
                <a:ext cx="301757" cy="307777"/>
              </a:xfrm>
              <a:prstGeom prst="rect">
                <a:avLst/>
              </a:prstGeom>
              <a:blipFill rotWithShape="1">
                <a:blip r:embed="rId2"/>
                <a:stretch>
                  <a:fillRect t="-9804" r="-10000" b="-19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1" name="TextBox 100"/>
              <p:cNvSpPr txBox="1"/>
              <p:nvPr/>
            </p:nvSpPr>
            <p:spPr>
              <a:xfrm>
                <a:off x="4579036" y="2876536"/>
                <a:ext cx="30175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1400" i="1" dirty="0" smtClean="0">
                              <a:solidFill>
                                <a:srgbClr val="00B0F0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sz="1400" b="0" i="1" dirty="0" smtClean="0">
                              <a:solidFill>
                                <a:srgbClr val="00B0F0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𝑖</m:t>
                          </m:r>
                        </m:e>
                      </m:acc>
                    </m:oMath>
                  </m:oMathPara>
                </a14:m>
                <a:endParaRPr lang="ru-R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9036" y="2876536"/>
                <a:ext cx="301757" cy="307777"/>
              </a:xfrm>
              <a:prstGeom prst="rect">
                <a:avLst/>
              </a:prstGeom>
              <a:blipFill rotWithShape="1">
                <a:blip r:embed="rId3"/>
                <a:stretch>
                  <a:fillRect t="-10000" r="-8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6" name="Прямая со стрелкой 105"/>
          <p:cNvCxnSpPr/>
          <p:nvPr/>
        </p:nvCxnSpPr>
        <p:spPr>
          <a:xfrm>
            <a:off x="4993053" y="1522173"/>
            <a:ext cx="1337647" cy="89210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2" name="TextBox 101"/>
              <p:cNvSpPr txBox="1"/>
              <p:nvPr/>
            </p:nvSpPr>
            <p:spPr>
              <a:xfrm>
                <a:off x="4800783" y="1192119"/>
                <a:ext cx="10110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A(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;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02" name="TextBox 1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783" y="1192119"/>
                <a:ext cx="1011046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5455" t="-8333" r="-4848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3" name="TextBox 142"/>
              <p:cNvSpPr txBox="1"/>
              <p:nvPr/>
            </p:nvSpPr>
            <p:spPr>
              <a:xfrm>
                <a:off x="6238452" y="2342315"/>
                <a:ext cx="98001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B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;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)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ru-RU" dirty="0"/>
              </a:p>
            </p:txBody>
          </p:sp>
        </mc:Choice>
        <mc:Fallback>
          <p:sp>
            <p:nvSpPr>
              <p:cNvPr id="143" name="TextBox 1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8452" y="2342315"/>
                <a:ext cx="980012" cy="646331"/>
              </a:xfrm>
              <a:prstGeom prst="rect">
                <a:avLst/>
              </a:prstGeom>
              <a:blipFill rotWithShape="1">
                <a:blip r:embed="rId5"/>
                <a:stretch>
                  <a:fillRect l="-4969" t="-5660" r="-5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635896" y="116632"/>
            <a:ext cx="18428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Устная работа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8" name="TextBox 117"/>
              <p:cNvSpPr txBox="1"/>
              <p:nvPr/>
            </p:nvSpPr>
            <p:spPr>
              <a:xfrm>
                <a:off x="4106474" y="4724992"/>
                <a:ext cx="1879925" cy="4103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dirty="0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𝐴𝐵</m:t>
                          </m:r>
                        </m:e>
                      </m:acc>
                      <m:d>
                        <m:dPr>
                          <m:begChr m:val="{"/>
                          <m:endChr m:val="}"/>
                          <m:ctrlPr>
                            <a:rPr lang="en-US" i="1" dirty="0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ru-RU" b="0" i="0" dirty="0" smtClean="0">
                              <a:solidFill>
                                <a:srgbClr val="FF0000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;</m:t>
                          </m:r>
                          <m:sSub>
                            <m:sSubPr>
                              <m:ctrlP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 dirty="0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ru-RU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8" name="TextBox 1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6474" y="4724992"/>
                <a:ext cx="1879925" cy="410305"/>
              </a:xfrm>
              <a:prstGeom prst="rect">
                <a:avLst/>
              </a:prstGeom>
              <a:blipFill rotWithShape="1">
                <a:blip r:embed="rId6"/>
                <a:stretch>
                  <a:fillRect b="-44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9" name="Прямоугольник 118"/>
              <p:cNvSpPr/>
              <p:nvPr/>
            </p:nvSpPr>
            <p:spPr>
              <a:xfrm>
                <a:off x="189754" y="4721219"/>
                <a:ext cx="3527504" cy="404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1. Найти координаты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𝐴𝐵</m:t>
                        </m:r>
                      </m:e>
                    </m:acc>
                    <m:r>
                      <a:rPr lang="ru-RU" b="0" i="1" dirty="0" smtClean="0">
                        <a:latin typeface="Cambria Math"/>
                        <a:cs typeface="Times New Roman" pitchFamily="18" charset="0"/>
                      </a:rPr>
                      <m:t>.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dirty="0"/>
              </a:p>
            </p:txBody>
          </p:sp>
        </mc:Choice>
        <mc:Fallback>
          <p:sp>
            <p:nvSpPr>
              <p:cNvPr id="119" name="Прямоугольник 1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754" y="4721219"/>
                <a:ext cx="3527504" cy="404791"/>
              </a:xfrm>
              <a:prstGeom prst="rect">
                <a:avLst/>
              </a:prstGeom>
              <a:blipFill rotWithShape="1">
                <a:blip r:embed="rId7"/>
                <a:stretch>
                  <a:fillRect l="-1382" b="-2089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0" name="Прямоугольник 119"/>
              <p:cNvSpPr/>
              <p:nvPr/>
            </p:nvSpPr>
            <p:spPr>
              <a:xfrm>
                <a:off x="179512" y="5741245"/>
                <a:ext cx="473770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. Найти координаты середины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отрезка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cs typeface="Times New Roman" pitchFamily="18" charset="0"/>
                      </a:rPr>
                      <m:t>𝐴𝐵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. 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20" name="Прямоугольник 1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5741245"/>
                <a:ext cx="4737707" cy="369332"/>
              </a:xfrm>
              <a:prstGeom prst="rect">
                <a:avLst/>
              </a:prstGeom>
              <a:blipFill rotWithShape="1">
                <a:blip r:embed="rId8"/>
                <a:stretch>
                  <a:fillRect l="-1028" t="-833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1" name="Прямоугольник 120"/>
              <p:cNvSpPr/>
              <p:nvPr/>
            </p:nvSpPr>
            <p:spPr>
              <a:xfrm>
                <a:off x="179512" y="5203033"/>
                <a:ext cx="5810501" cy="404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. Выразить координаты 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через векторы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𝑖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 </m:t>
                        </m:r>
                      </m:e>
                    </m:acc>
                    <m:r>
                      <a:rPr lang="en-US" b="0" i="0" dirty="0" smtClean="0">
                        <a:latin typeface="Cambria Math"/>
                        <a:cs typeface="Times New Roman" pitchFamily="18" charset="0"/>
                      </a:rPr>
                      <m:t>,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𝑗</m:t>
                        </m:r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 </a:t>
                </a:r>
                <a:endParaRPr lang="ru-RU" dirty="0"/>
              </a:p>
            </p:txBody>
          </p:sp>
        </mc:Choice>
        <mc:Fallback>
          <p:sp>
            <p:nvSpPr>
              <p:cNvPr id="121" name="Прямоугольник 1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5203033"/>
                <a:ext cx="5810501" cy="404791"/>
              </a:xfrm>
              <a:prstGeom prst="rect">
                <a:avLst/>
              </a:prstGeom>
              <a:blipFill rotWithShape="1">
                <a:blip r:embed="rId9"/>
                <a:stretch>
                  <a:fillRect l="-839" b="-2272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2" name="Прямоугольник 121"/>
              <p:cNvSpPr/>
              <p:nvPr/>
            </p:nvSpPr>
            <p:spPr>
              <a:xfrm>
                <a:off x="179512" y="6260644"/>
                <a:ext cx="3019224" cy="404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4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. Найти длину 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вектора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𝐴𝐵</m:t>
                        </m:r>
                      </m:e>
                    </m:acc>
                    <m:r>
                      <a:rPr lang="ru-RU" i="1" dirty="0">
                        <a:latin typeface="Cambria Math"/>
                        <a:cs typeface="Times New Roman" pitchFamily="18" charset="0"/>
                      </a:rPr>
                      <m:t>.</m:t>
                    </m:r>
                  </m:oMath>
                </a14:m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22" name="Прямоугольник 1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6260644"/>
                <a:ext cx="3019224" cy="404791"/>
              </a:xfrm>
              <a:prstGeom prst="rect">
                <a:avLst/>
              </a:prstGeom>
              <a:blipFill rotWithShape="1">
                <a:blip r:embed="rId10"/>
                <a:stretch>
                  <a:fillRect l="-1613" b="-242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3" name="Прямоугольник 122"/>
              <p:cNvSpPr/>
              <p:nvPr/>
            </p:nvSpPr>
            <p:spPr>
              <a:xfrm>
                <a:off x="6071069" y="5216305"/>
                <a:ext cx="2889894" cy="404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𝐴𝐵</m:t>
                        </m:r>
                      </m:e>
                    </m:acc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/>
                        <a:cs typeface="Times New Roman" pitchFamily="18" charset="0"/>
                      </a:rPr>
                      <m:t>=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nor/>
                      </m:rPr>
                      <a:rPr lang="en-US" dirty="0">
                        <a:solidFill>
                          <a:srgbClr val="FF0000"/>
                        </a:solidFill>
                        <a:latin typeface="Cambria Math"/>
                        <a:cs typeface="Times New Roman" pitchFamily="18" charset="0"/>
                      </a:rPr>
                      <m:t>−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)</a:t>
                </a:r>
                <a:r>
                  <a:rPr lang="ru-RU" dirty="0">
                    <a:solidFill>
                      <a:srgbClr val="FF0000"/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𝑖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 </m:t>
                        </m:r>
                      </m:e>
                    </m:acc>
                    <m:r>
                      <a:rPr lang="en-US" b="0" i="0" dirty="0" smtClean="0">
                        <a:solidFill>
                          <a:srgbClr val="FF0000"/>
                        </a:solidFill>
                        <a:latin typeface="Cambria Math"/>
                        <a:cs typeface="Times New Roman" pitchFamily="18" charset="0"/>
                      </a:rPr>
                      <m:t>+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nor/>
                      </m:rPr>
                      <a:rPr lang="en-US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m:t>−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)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i="1" dirty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𝑗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 </m:t>
                        </m:r>
                      </m:e>
                    </m:acc>
                  </m:oMath>
                </a14:m>
                <a:endParaRPr lang="ru-RU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3" name="Прямоугольник 1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1069" y="5216305"/>
                <a:ext cx="2889894" cy="404791"/>
              </a:xfrm>
              <a:prstGeom prst="rect">
                <a:avLst/>
              </a:prstGeom>
              <a:blipFill rotWithShape="1">
                <a:blip r:embed="rId11"/>
                <a:stretch>
                  <a:fillRect b="-242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4" name="TextBox 123"/>
              <p:cNvSpPr txBox="1"/>
              <p:nvPr/>
            </p:nvSpPr>
            <p:spPr>
              <a:xfrm>
                <a:off x="4892002" y="5621982"/>
                <a:ext cx="1879925" cy="593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FF0000"/>
                          </a:solidFill>
                          <a:latin typeface="Cambria Math"/>
                          <a:cs typeface="Times New Roman" pitchFamily="18" charset="0"/>
                        </a:rPr>
                        <m:t>𝐶</m:t>
                      </m:r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/>
                          <a:cs typeface="Times New Roman" pitchFamily="18" charset="0"/>
                        </a:rPr>
                        <m:t>(</m:t>
                      </m:r>
                      <m:f>
                        <m:f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dirty="0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dirty="0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dirty="0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den>
                      </m:f>
                      <m:r>
                        <a:rPr lang="ru-RU" b="0" i="1" dirty="0" smtClean="0">
                          <a:solidFill>
                            <a:srgbClr val="FF0000"/>
                          </a:solidFill>
                          <a:latin typeface="Cambria Math"/>
                          <a:cs typeface="Times New Roman" pitchFamily="18" charset="0"/>
                        </a:rPr>
                        <m:t>;</m:t>
                      </m:r>
                      <m:f>
                        <m:fPr>
                          <m:ctrlPr>
                            <a:rPr lang="en-US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/>
                          <a:cs typeface="Times New Roman" pitchFamily="18" charset="0"/>
                        </a:rPr>
                        <m:t>)</m:t>
                      </m:r>
                    </m:oMath>
                  </m:oMathPara>
                </a14:m>
                <a:endParaRPr lang="ru-RU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4" name="TextBox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2002" y="5621982"/>
                <a:ext cx="1879925" cy="593689"/>
              </a:xfrm>
              <a:prstGeom prst="rect">
                <a:avLst/>
              </a:prstGeom>
              <a:blipFill rotWithShape="1">
                <a:blip r:embed="rId12"/>
                <a:stretch>
                  <a:fillRect r="-58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Группа 1"/>
          <p:cNvGrpSpPr/>
          <p:nvPr/>
        </p:nvGrpSpPr>
        <p:grpSpPr>
          <a:xfrm>
            <a:off x="5296146" y="1686883"/>
            <a:ext cx="685534" cy="510322"/>
            <a:chOff x="5296146" y="1474784"/>
            <a:chExt cx="685534" cy="510322"/>
          </a:xfrm>
        </p:grpSpPr>
        <p:sp>
          <p:nvSpPr>
            <p:cNvPr id="125" name="Овал 124"/>
            <p:cNvSpPr/>
            <p:nvPr/>
          </p:nvSpPr>
          <p:spPr>
            <a:xfrm>
              <a:off x="5627609" y="17314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26" name="Прямая соединительная линия 125"/>
            <p:cNvCxnSpPr/>
            <p:nvPr/>
          </p:nvCxnSpPr>
          <p:spPr>
            <a:xfrm flipV="1">
              <a:off x="5296146" y="1499316"/>
              <a:ext cx="57782" cy="7200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Прямая соединительная линия 126"/>
            <p:cNvCxnSpPr/>
            <p:nvPr/>
          </p:nvCxnSpPr>
          <p:spPr>
            <a:xfrm flipV="1">
              <a:off x="5923898" y="1913098"/>
              <a:ext cx="57782" cy="7200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Прямоугольник 127"/>
            <p:cNvSpPr/>
            <p:nvPr/>
          </p:nvSpPr>
          <p:spPr>
            <a:xfrm>
              <a:off x="5593915" y="1474784"/>
              <a:ext cx="3385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 smtClean="0">
                  <a:latin typeface="Times New Roman" pitchFamily="18" charset="0"/>
                  <a:cs typeface="Times New Roman" pitchFamily="18" charset="0"/>
                </a:rPr>
                <a:t>C</a:t>
              </a:r>
              <a:endParaRPr lang="ru-RU" dirty="0"/>
            </a:p>
          </p:txBody>
        </p:sp>
      </p:grpSp>
      <p:sp>
        <p:nvSpPr>
          <p:cNvPr id="129" name="Овал 128"/>
          <p:cNvSpPr/>
          <p:nvPr/>
        </p:nvSpPr>
        <p:spPr>
          <a:xfrm>
            <a:off x="4969624" y="1499313"/>
            <a:ext cx="45719" cy="4571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Овал 129"/>
          <p:cNvSpPr/>
          <p:nvPr/>
        </p:nvSpPr>
        <p:spPr>
          <a:xfrm>
            <a:off x="6307840" y="2391419"/>
            <a:ext cx="45719" cy="4571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7" name="Прямоугольник 96"/>
              <p:cNvSpPr/>
              <p:nvPr/>
            </p:nvSpPr>
            <p:spPr>
              <a:xfrm>
                <a:off x="3419872" y="6224943"/>
                <a:ext cx="3284104" cy="4444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ru-RU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ru-RU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𝐴𝐵</m:t>
                              </m:r>
                            </m:e>
                          </m:acc>
                        </m:e>
                      </m:d>
                      <m:r>
                        <a:rPr lang="en-US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i="1" dirty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 dirty="0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m:rPr>
                                      <m:nor/>
                                    </m:rPr>
                                    <a:rPr lang="en-US" dirty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cs typeface="Times New Roman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b="0" i="1" dirty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 dirty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m:rPr>
                                      <m:nor/>
                                    </m:rPr>
                                    <a:rPr lang="en-US" dirty="0">
                                      <a:solidFill>
                                        <a:srgbClr val="FF0000"/>
                                      </a:solidFill>
                                      <a:latin typeface="Times New Roman" pitchFamily="18" charset="0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cs typeface="Times New Roman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ru-RU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7" name="Прямоугольник 9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6224943"/>
                <a:ext cx="3284104" cy="444417"/>
              </a:xfrm>
              <a:prstGeom prst="rect">
                <a:avLst/>
              </a:prstGeom>
              <a:blipFill rotWithShape="1">
                <a:blip r:embed="rId13"/>
                <a:stretch>
                  <a:fillRect b="-13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2669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9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006820" y="662712"/>
            <a:ext cx="298370" cy="3230274"/>
            <a:chOff x="1897366" y="126718"/>
            <a:chExt cx="298370" cy="3230274"/>
          </a:xfrm>
        </p:grpSpPr>
        <p:cxnSp>
          <p:nvCxnSpPr>
            <p:cNvPr id="6" name="Прямая со стрелкой 5"/>
            <p:cNvCxnSpPr/>
            <p:nvPr/>
          </p:nvCxnSpPr>
          <p:spPr>
            <a:xfrm flipV="1">
              <a:off x="2195736" y="260648"/>
              <a:ext cx="0" cy="3096344"/>
            </a:xfrm>
            <a:prstGeom prst="straightConnector1">
              <a:avLst/>
            </a:prstGeom>
            <a:ln w="25400">
              <a:solidFill>
                <a:srgbClr val="92D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897366" y="126718"/>
              <a:ext cx="2872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latin typeface="Times New Roman" pitchFamily="18" charset="0"/>
                  <a:cs typeface="Times New Roman" pitchFamily="18" charset="0"/>
                </a:rPr>
                <a:t>y</a:t>
              </a:r>
              <a:endParaRPr lang="ru-RU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410757" y="3091606"/>
            <a:ext cx="3981502" cy="369332"/>
            <a:chOff x="301303" y="2555612"/>
            <a:chExt cx="3981502" cy="369332"/>
          </a:xfrm>
        </p:grpSpPr>
        <p:cxnSp>
          <p:nvCxnSpPr>
            <p:cNvPr id="9" name="Прямая со стрелкой 8"/>
            <p:cNvCxnSpPr/>
            <p:nvPr/>
          </p:nvCxnSpPr>
          <p:spPr>
            <a:xfrm>
              <a:off x="301303" y="2654330"/>
              <a:ext cx="3766641" cy="0"/>
            </a:xfrm>
            <a:prstGeom prst="straightConnector1">
              <a:avLst/>
            </a:prstGeom>
            <a:ln w="25400">
              <a:solidFill>
                <a:srgbClr val="92D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995548" y="2555612"/>
              <a:ext cx="2872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i="1" dirty="0" smtClean="0">
                  <a:latin typeface="Times New Roman" pitchFamily="18" charset="0"/>
                  <a:cs typeface="Times New Roman" pitchFamily="18" charset="0"/>
                </a:rPr>
                <a:t>х</a:t>
              </a:r>
              <a:endParaRPr lang="ru-RU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4" name="Рисунок 3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07" t="13830" r="33025" b="52701"/>
          <a:stretch/>
        </p:blipFill>
        <p:spPr>
          <a:xfrm>
            <a:off x="1009046" y="1012666"/>
            <a:ext cx="2710963" cy="2647427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 rotWithShape="1">
          <a:blip r:embed="rId2"/>
          <a:srcRect l="18099" t="2069" r="23028" b="84544"/>
          <a:stretch/>
        </p:blipFill>
        <p:spPr>
          <a:xfrm>
            <a:off x="4609446" y="1112243"/>
            <a:ext cx="2986890" cy="12241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09046" y="4181018"/>
            <a:ext cx="12087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Решение: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Прямоугольник 17"/>
              <p:cNvSpPr/>
              <p:nvPr/>
            </p:nvSpPr>
            <p:spPr>
              <a:xfrm>
                <a:off x="3397885" y="3163614"/>
                <a:ext cx="78739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20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;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/>
                        <a:cs typeface="Times New Roman" pitchFamily="18" charset="0"/>
                      </a:rPr>
                      <m:t>0</m:t>
                    </m:r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)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7885" y="3163614"/>
                <a:ext cx="787395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6154" t="-8197" r="-6154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Прямоугольник 18"/>
              <p:cNvSpPr/>
              <p:nvPr/>
            </p:nvSpPr>
            <p:spPr>
              <a:xfrm>
                <a:off x="1158684" y="3189828"/>
                <a:ext cx="96051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ru-RU" b="0" i="0" dirty="0" smtClean="0">
                        <a:latin typeface="Cambria Math"/>
                        <a:cs typeface="Times New Roman" pitchFamily="18" charset="0"/>
                      </a:rPr>
                      <m:t>−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20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;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/>
                        <a:cs typeface="Times New Roman" pitchFamily="18" charset="0"/>
                      </a:rPr>
                      <m:t>0</m:t>
                    </m:r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)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8684" y="3189828"/>
                <a:ext cx="960519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5063" t="-8197" r="-5063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Прямоугольник 19"/>
              <p:cNvSpPr/>
              <p:nvPr/>
            </p:nvSpPr>
            <p:spPr>
              <a:xfrm>
                <a:off x="2322124" y="1061932"/>
                <a:ext cx="7745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0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;8</a:t>
                </a:r>
                <a14:m>
                  <m:oMath xmlns:m="http://schemas.openxmlformats.org/officeDocument/2006/math">
                    <m:r>
                      <a:rPr lang="ru-RU" i="1" dirty="0" smtClean="0">
                        <a:latin typeface="Cambria Math"/>
                        <a:cs typeface="Times New Roman" pitchFamily="18" charset="0"/>
                      </a:rPr>
                      <m:t>0</m:t>
                    </m:r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)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0" name="Прямоугольник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2124" y="1061932"/>
                <a:ext cx="774571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7087" t="-8197" r="-6299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Прямоугольник 20"/>
              <p:cNvSpPr/>
              <p:nvPr/>
            </p:nvSpPr>
            <p:spPr>
              <a:xfrm>
                <a:off x="2945438" y="2019980"/>
                <a:ext cx="88998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ru-RU" b="0" i="1" dirty="0" smtClean="0">
                        <a:latin typeface="Cambria Math"/>
                        <a:cs typeface="Times New Roman" pitchFamily="18" charset="0"/>
                      </a:rPr>
                      <m:t>10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;40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)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5438" y="2019980"/>
                <a:ext cx="889987" cy="369332"/>
              </a:xfrm>
              <a:prstGeom prst="rect">
                <a:avLst/>
              </a:prstGeom>
              <a:blipFill rotWithShape="1">
                <a:blip r:embed="rId6"/>
                <a:stretch>
                  <a:fillRect l="-5479" t="-8197" r="-6164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Прямоугольник 21"/>
              <p:cNvSpPr/>
              <p:nvPr/>
            </p:nvSpPr>
            <p:spPr>
              <a:xfrm>
                <a:off x="649006" y="2011513"/>
                <a:ext cx="106311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ru-RU" b="0" i="0" dirty="0" smtClean="0">
                        <a:latin typeface="Cambria Math"/>
                        <a:cs typeface="Times New Roman" pitchFamily="18" charset="0"/>
                      </a:rPr>
                      <m:t>−</m:t>
                    </m:r>
                    <m:r>
                      <a:rPr lang="ru-RU" b="0" i="1" dirty="0" smtClean="0">
                        <a:latin typeface="Cambria Math"/>
                        <a:cs typeface="Times New Roman" pitchFamily="18" charset="0"/>
                      </a:rPr>
                      <m:t>10</m:t>
                    </m:r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;40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)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006" y="2011513"/>
                <a:ext cx="1063112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4571" t="-8197" r="-4571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1009046" y="4581128"/>
                <a:ext cx="4361771" cy="4650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latin typeface="Times New Roman" pitchFamily="18" charset="0"/>
                    <a:cs typeface="Times New Roman" pitchFamily="18" charset="0"/>
                  </a:rPr>
                  <a:t>MF</a:t>
                </a:r>
                <a:r>
                  <a:rPr lang="ru-RU" sz="2000" dirty="0" smtClean="0">
                    <a:latin typeface="Times New Roman" pitchFamily="18" charset="0"/>
                    <a:cs typeface="Times New Roman" pitchFamily="18" charset="0"/>
                  </a:rPr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2000" i="1" smtClean="0">
                            <a:latin typeface="Cambria Math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ru-RU" sz="200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ru-RU" sz="2000" b="0" i="1" smtClean="0">
                                <a:latin typeface="Cambria Math"/>
                                <a:cs typeface="Times New Roman" pitchFamily="18" charset="0"/>
                              </a:rPr>
                              <m:t>(</m:t>
                            </m:r>
                            <m:r>
                              <a:rPr lang="ru-RU" sz="2000" i="1">
                                <a:latin typeface="Cambria Math"/>
                                <a:cs typeface="Times New Roman" pitchFamily="18" charset="0"/>
                              </a:rPr>
                              <m:t>10−(−20))</m:t>
                            </m:r>
                          </m:e>
                          <m:sup>
                            <m:r>
                              <a:rPr lang="ru-RU" sz="20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ru-RU" sz="2000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ru-RU" sz="2000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ru-RU" sz="2000" b="0" i="1" smtClean="0">
                                <a:latin typeface="Cambria Math"/>
                                <a:cs typeface="Times New Roman" pitchFamily="18" charset="0"/>
                              </a:rPr>
                              <m:t>(40−0)</m:t>
                            </m:r>
                          </m:e>
                          <m:sup>
                            <m:r>
                              <a:rPr lang="ru-RU" sz="20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ru-RU" sz="2000" b="0" i="1" smtClean="0">
                        <a:latin typeface="Cambria Math"/>
                        <a:cs typeface="Times New Roman" pitchFamily="18" charset="0"/>
                      </a:rPr>
                      <m:t>=50.</m:t>
                    </m:r>
                  </m:oMath>
                </a14:m>
                <a:endParaRPr lang="ru-RU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046" y="4581128"/>
                <a:ext cx="4361771" cy="465064"/>
              </a:xfrm>
              <a:prstGeom prst="rect">
                <a:avLst/>
              </a:prstGeom>
              <a:blipFill rotWithShape="1">
                <a:blip r:embed="rId8"/>
                <a:stretch>
                  <a:fillRect l="-1538" b="-1948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1009046" y="5189130"/>
                <a:ext cx="4228722" cy="4650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latin typeface="Times New Roman" pitchFamily="18" charset="0"/>
                    <a:cs typeface="Times New Roman" pitchFamily="18" charset="0"/>
                  </a:rPr>
                  <a:t>NE</a:t>
                </a:r>
                <a:r>
                  <a:rPr lang="ru-RU" sz="2000" dirty="0" smtClean="0">
                    <a:latin typeface="Times New Roman" pitchFamily="18" charset="0"/>
                    <a:cs typeface="Times New Roman" pitchFamily="18" charset="0"/>
                  </a:rPr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2000" i="1" smtClean="0">
                            <a:latin typeface="Cambria Math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ru-RU" sz="200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ru-RU" sz="2000" b="0" i="1" smtClean="0">
                                <a:latin typeface="Cambria Math"/>
                                <a:cs typeface="Times New Roman" pitchFamily="18" charset="0"/>
                              </a:rPr>
                              <m:t>(</m:t>
                            </m:r>
                            <m:r>
                              <a:rPr lang="en-US" sz="2000" b="0" i="1" smtClean="0">
                                <a:latin typeface="Cambria Math"/>
                                <a:cs typeface="Times New Roman" pitchFamily="18" charset="0"/>
                              </a:rPr>
                              <m:t>−</m:t>
                            </m:r>
                            <m:r>
                              <a:rPr lang="ru-RU" sz="2000" i="1">
                                <a:latin typeface="Cambria Math"/>
                                <a:cs typeface="Times New Roman" pitchFamily="18" charset="0"/>
                              </a:rPr>
                              <m:t>10−20)</m:t>
                            </m:r>
                          </m:e>
                          <m:sup>
                            <m:r>
                              <a:rPr lang="ru-RU" sz="20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ru-RU" sz="2000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ru-RU" sz="2000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ru-RU" sz="2000" b="0" i="1" smtClean="0">
                                <a:latin typeface="Cambria Math"/>
                                <a:cs typeface="Times New Roman" pitchFamily="18" charset="0"/>
                              </a:rPr>
                              <m:t>(40−0)</m:t>
                            </m:r>
                          </m:e>
                          <m:sup>
                            <m:r>
                              <a:rPr lang="ru-RU" sz="20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ru-RU" sz="2000" b="0" i="1" smtClean="0">
                        <a:latin typeface="Cambria Math"/>
                        <a:cs typeface="Times New Roman" pitchFamily="18" charset="0"/>
                      </a:rPr>
                      <m:t>=50.</m:t>
                    </m:r>
                  </m:oMath>
                </a14:m>
                <a:endParaRPr lang="ru-RU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046" y="5189130"/>
                <a:ext cx="4228722" cy="465064"/>
              </a:xfrm>
              <a:prstGeom prst="rect">
                <a:avLst/>
              </a:prstGeom>
              <a:blipFill rotWithShape="1">
                <a:blip r:embed="rId9"/>
                <a:stretch>
                  <a:fillRect l="-1587" b="-1948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Прямоугольник 6"/>
          <p:cNvSpPr/>
          <p:nvPr/>
        </p:nvSpPr>
        <p:spPr>
          <a:xfrm>
            <a:off x="1009046" y="5909210"/>
            <a:ext cx="16755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Ответ: 50; 50.</a:t>
            </a:r>
            <a:endParaRPr lang="ru-RU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3530215" y="107340"/>
            <a:ext cx="187820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Решение задач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Задача №1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32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257</Words>
  <Application>Microsoft Office PowerPoint</Application>
  <PresentationFormat>Экран (4:3)</PresentationFormat>
  <Paragraphs>32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</cp:revision>
  <dcterms:created xsi:type="dcterms:W3CDTF">2016-09-28T13:26:45Z</dcterms:created>
  <dcterms:modified xsi:type="dcterms:W3CDTF">2016-09-28T20:18:56Z</dcterms:modified>
</cp:coreProperties>
</file>